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03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9C4E1AE-DE09-411E-9C10-178BEA782E5F}" type="datetimeFigureOut">
              <a:rPr lang="es-CO" smtClean="0"/>
              <a:pPr/>
              <a:t>25/04/2014</a:t>
            </a:fld>
            <a:endParaRPr lang="es-CO"/>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CO"/>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C4E1AE-DE09-411E-9C10-178BEA782E5F}" type="datetimeFigureOut">
              <a:rPr lang="es-CO" smtClean="0"/>
              <a:pPr/>
              <a:t>25/04/2014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9C4E1AE-DE09-411E-9C10-178BEA782E5F}" type="datetimeFigureOut">
              <a:rPr lang="es-CO" smtClean="0"/>
              <a:pPr/>
              <a:t>25/04/2014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9C4E1AE-DE09-411E-9C10-178BEA782E5F}" type="datetimeFigureOut">
              <a:rPr lang="es-CO" smtClean="0"/>
              <a:pPr/>
              <a:t>25/04/2014</a:t>
            </a:fld>
            <a:endParaRPr lang="es-CO"/>
          </a:p>
        </p:txBody>
      </p:sp>
      <p:sp>
        <p:nvSpPr>
          <p:cNvPr id="5" name="4 Marcador de pie de página"/>
          <p:cNvSpPr>
            <a:spLocks noGrp="1"/>
          </p:cNvSpPr>
          <p:nvPr>
            <p:ph type="ftr" sz="quarter" idx="11"/>
          </p:nvPr>
        </p:nvSpPr>
        <p:spPr>
          <a:xfrm>
            <a:off x="457200" y="6480969"/>
            <a:ext cx="4260056" cy="300831"/>
          </a:xfrm>
        </p:spPr>
        <p:txBody>
          <a:bodyPr/>
          <a:lstStyle/>
          <a:p>
            <a:endParaRPr lang="es-CO"/>
          </a:p>
        </p:txBody>
      </p:sp>
      <p:sp>
        <p:nvSpPr>
          <p:cNvPr id="6" name="5 Marcador de número de diapositiva"/>
          <p:cNvSpPr>
            <a:spLocks noGrp="1"/>
          </p:cNvSpPr>
          <p:nvPr>
            <p:ph type="sldNum" sz="quarter" idx="12"/>
          </p:nvPr>
        </p:nvSpPr>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9C4E1AE-DE09-411E-9C10-178BEA782E5F}" type="datetimeFigureOut">
              <a:rPr lang="es-CO" smtClean="0"/>
              <a:pPr/>
              <a:t>25/04/2014</a:t>
            </a:fld>
            <a:endParaRPr lang="es-CO"/>
          </a:p>
        </p:txBody>
      </p:sp>
      <p:sp>
        <p:nvSpPr>
          <p:cNvPr id="5" name="4 Marcador de pie de página"/>
          <p:cNvSpPr>
            <a:spLocks noGrp="1"/>
          </p:cNvSpPr>
          <p:nvPr>
            <p:ph type="ftr" sz="quarter" idx="11"/>
          </p:nvPr>
        </p:nvSpPr>
        <p:spPr>
          <a:xfrm>
            <a:off x="2619376" y="6480969"/>
            <a:ext cx="4260056" cy="300831"/>
          </a:xfrm>
        </p:spPr>
        <p:txBody>
          <a:bodyPr/>
          <a:lstStyle/>
          <a:p>
            <a:endParaRPr lang="es-CO"/>
          </a:p>
        </p:txBody>
      </p:sp>
      <p:sp>
        <p:nvSpPr>
          <p:cNvPr id="6" name="5 Marcador de número de diapositiva"/>
          <p:cNvSpPr>
            <a:spLocks noGrp="1"/>
          </p:cNvSpPr>
          <p:nvPr>
            <p:ph type="sldNum" sz="quarter" idx="12"/>
          </p:nvPr>
        </p:nvSpPr>
        <p:spPr>
          <a:xfrm>
            <a:off x="8451056" y="809624"/>
            <a:ext cx="502920" cy="300831"/>
          </a:xfrm>
        </p:spPr>
        <p:txBody>
          <a:bodyPr/>
          <a:lstStyle/>
          <a:p>
            <a:fld id="{39466F34-CCEA-4890-92A4-D1E136391B9A}" type="slidenum">
              <a:rPr lang="es-CO" smtClean="0"/>
              <a:pPr/>
              <a:t>‹Nº›</a:t>
            </a:fld>
            <a:endParaRPr lang="es-CO"/>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transition spd="slow" advTm="5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9C4E1AE-DE09-411E-9C10-178BEA782E5F}" type="datetimeFigureOut">
              <a:rPr lang="es-CO" smtClean="0"/>
              <a:pPr/>
              <a:t>25/04/2014</a:t>
            </a:fld>
            <a:endParaRPr lang="es-CO"/>
          </a:p>
        </p:txBody>
      </p:sp>
      <p:sp>
        <p:nvSpPr>
          <p:cNvPr id="6" name="5 Marcador de pie de página"/>
          <p:cNvSpPr>
            <a:spLocks noGrp="1"/>
          </p:cNvSpPr>
          <p:nvPr>
            <p:ph type="ftr" sz="quarter" idx="11"/>
          </p:nvPr>
        </p:nvSpPr>
        <p:spPr>
          <a:xfrm>
            <a:off x="457200" y="6480969"/>
            <a:ext cx="4260056" cy="301752"/>
          </a:xfrm>
        </p:spPr>
        <p:txBody>
          <a:bodyPr/>
          <a:lstStyle/>
          <a:p>
            <a:endParaRPr lang="es-CO"/>
          </a:p>
        </p:txBody>
      </p:sp>
      <p:sp>
        <p:nvSpPr>
          <p:cNvPr id="7" name="6 Marcador de número de diapositiva"/>
          <p:cNvSpPr>
            <a:spLocks noGrp="1"/>
          </p:cNvSpPr>
          <p:nvPr>
            <p:ph type="sldNum" sz="quarter" idx="12"/>
          </p:nvPr>
        </p:nvSpPr>
        <p:spPr>
          <a:xfrm>
            <a:off x="7589520" y="6480969"/>
            <a:ext cx="502920" cy="301752"/>
          </a:xfrm>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9C4E1AE-DE09-411E-9C10-178BEA782E5F}" type="datetimeFigureOut">
              <a:rPr lang="es-CO" smtClean="0"/>
              <a:pPr/>
              <a:t>25/04/2014</a:t>
            </a:fld>
            <a:endParaRPr lang="es-CO"/>
          </a:p>
        </p:txBody>
      </p:sp>
      <p:sp>
        <p:nvSpPr>
          <p:cNvPr id="8" name="7 Marcador de pie de página"/>
          <p:cNvSpPr>
            <a:spLocks noGrp="1"/>
          </p:cNvSpPr>
          <p:nvPr>
            <p:ph type="ftr" sz="quarter" idx="11"/>
          </p:nvPr>
        </p:nvSpPr>
        <p:spPr>
          <a:xfrm>
            <a:off x="457200" y="6480969"/>
            <a:ext cx="4261104" cy="301752"/>
          </a:xfrm>
        </p:spPr>
        <p:txBody>
          <a:bodyPr/>
          <a:lstStyle/>
          <a:p>
            <a:endParaRPr lang="es-CO"/>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39466F34-CCEA-4890-92A4-D1E136391B9A}"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transition spd="slow" advTm="5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9C4E1AE-DE09-411E-9C10-178BEA782E5F}" type="datetimeFigureOut">
              <a:rPr lang="es-CO" smtClean="0"/>
              <a:pPr/>
              <a:t>25/04/2014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9C4E1AE-DE09-411E-9C10-178BEA782E5F}" type="datetimeFigureOut">
              <a:rPr lang="es-CO" smtClean="0"/>
              <a:pPr/>
              <a:t>25/04/2014</a:t>
            </a:fld>
            <a:endParaRPr lang="es-CO"/>
          </a:p>
        </p:txBody>
      </p:sp>
      <p:sp>
        <p:nvSpPr>
          <p:cNvPr id="3" name="2 Marcador de pie de página"/>
          <p:cNvSpPr>
            <a:spLocks noGrp="1"/>
          </p:cNvSpPr>
          <p:nvPr>
            <p:ph type="ftr" sz="quarter" idx="11"/>
          </p:nvPr>
        </p:nvSpPr>
        <p:spPr>
          <a:xfrm>
            <a:off x="457200" y="6481890"/>
            <a:ext cx="4260056" cy="300831"/>
          </a:xfrm>
        </p:spPr>
        <p:txBody>
          <a:bodyPr/>
          <a:lstStyle/>
          <a:p>
            <a:endParaRPr lang="es-CO"/>
          </a:p>
        </p:txBody>
      </p:sp>
      <p:sp>
        <p:nvSpPr>
          <p:cNvPr id="4" name="3 Marcador de número de diapositiva"/>
          <p:cNvSpPr>
            <a:spLocks noGrp="1"/>
          </p:cNvSpPr>
          <p:nvPr>
            <p:ph type="sldNum" sz="quarter" idx="12"/>
          </p:nvPr>
        </p:nvSpPr>
        <p:spPr>
          <a:xfrm>
            <a:off x="7589520" y="6480969"/>
            <a:ext cx="502920" cy="301752"/>
          </a:xfrm>
        </p:spPr>
        <p:txBody>
          <a:bodyPr/>
          <a:lstStyle/>
          <a:p>
            <a:fld id="{39466F34-CCEA-4890-92A4-D1E136391B9A}" type="slidenum">
              <a:rPr lang="es-CO" smtClean="0"/>
              <a:pPr/>
              <a:t>‹Nº›</a:t>
            </a:fld>
            <a:endParaRPr lang="es-CO"/>
          </a:p>
        </p:txBody>
      </p:sp>
    </p:spTree>
  </p:cSld>
  <p:clrMapOvr>
    <a:masterClrMapping/>
  </p:clrMapOvr>
  <p:transition spd="slow" advTm="5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9C4E1AE-DE09-411E-9C10-178BEA782E5F}" type="datetimeFigureOut">
              <a:rPr lang="es-CO" smtClean="0"/>
              <a:pPr/>
              <a:t>25/04/2014</a:t>
            </a:fld>
            <a:endParaRPr lang="es-CO"/>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CO"/>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39466F34-CCEA-4890-92A4-D1E136391B9A}"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transition spd="slow" advTm="5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9C4E1AE-DE09-411E-9C10-178BEA782E5F}" type="datetimeFigureOut">
              <a:rPr lang="es-CO" smtClean="0"/>
              <a:pPr/>
              <a:t>25/04/2014</a:t>
            </a:fld>
            <a:endParaRPr lang="es-CO"/>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CO"/>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39466F34-CCEA-4890-92A4-D1E136391B9A}"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transition spd="slow" advTm="5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9C4E1AE-DE09-411E-9C10-178BEA782E5F}" type="datetimeFigureOut">
              <a:rPr lang="es-CO" smtClean="0"/>
              <a:pPr/>
              <a:t>25/04/2014</a:t>
            </a:fld>
            <a:endParaRPr lang="es-CO"/>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CO"/>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9466F34-CCEA-4890-92A4-D1E136391B9A}" type="slidenum">
              <a:rPr lang="es-CO" smtClean="0"/>
              <a:pPr/>
              <a:t>‹Nº›</a:t>
            </a:fld>
            <a:endParaRPr lang="es-CO"/>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Tm="5000">
    <p:dissolve/>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effectLst>
            <a:glow rad="101600">
              <a:schemeClr val="accent3">
                <a:satMod val="175000"/>
                <a:alpha val="40000"/>
              </a:schemeClr>
            </a:glow>
          </a:effectLst>
        </p:spPr>
        <p:txBody>
          <a:bodyPr/>
          <a:lstStyle/>
          <a:p>
            <a:pPr algn="ctr"/>
            <a:r>
              <a:rPr lang="es-CO" dirty="0" smtClean="0">
                <a:latin typeface="Castellar" pitchFamily="18" charset="0"/>
              </a:rPr>
              <a:t>TUNEL CARPIANO</a:t>
            </a:r>
            <a:endParaRPr lang="es-CO" dirty="0">
              <a:latin typeface="Castellar" pitchFamily="18" charset="0"/>
            </a:endParaRPr>
          </a:p>
        </p:txBody>
      </p:sp>
      <p:sp>
        <p:nvSpPr>
          <p:cNvPr id="6" name="5 Subtítulo"/>
          <p:cNvSpPr>
            <a:spLocks noGrp="1"/>
          </p:cNvSpPr>
          <p:nvPr>
            <p:ph type="body" idx="1"/>
          </p:nvPr>
        </p:nvSpPr>
        <p:spPr>
          <a:xfrm>
            <a:off x="857224" y="2143116"/>
            <a:ext cx="6786610" cy="3857652"/>
          </a:xfrm>
        </p:spPr>
        <p:txBody>
          <a:bodyPr>
            <a:normAutofit/>
          </a:bodyPr>
          <a:lstStyle/>
          <a:p>
            <a:pPr algn="ctr"/>
            <a:r>
              <a:rPr lang="es-CO" sz="1800" dirty="0" smtClean="0">
                <a:solidFill>
                  <a:srgbClr val="FF0000"/>
                </a:solidFill>
                <a:latin typeface="Castellar" pitchFamily="18" charset="0"/>
                <a:cs typeface="Arial" pitchFamily="34" charset="0"/>
              </a:rPr>
              <a:t>INTEGRANTES:</a:t>
            </a:r>
          </a:p>
          <a:p>
            <a:pPr algn="ctr"/>
            <a:r>
              <a:rPr lang="es-CO" sz="1800" dirty="0" smtClean="0">
                <a:solidFill>
                  <a:schemeClr val="bg1">
                    <a:lumMod val="65000"/>
                    <a:lumOff val="35000"/>
                  </a:schemeClr>
                </a:solidFill>
                <a:latin typeface="Arial" pitchFamily="34" charset="0"/>
                <a:cs typeface="Arial" pitchFamily="34" charset="0"/>
              </a:rPr>
              <a:t>JULIANA ANDREA LARGO AGUDELO</a:t>
            </a:r>
          </a:p>
          <a:p>
            <a:pPr algn="ctr"/>
            <a:r>
              <a:rPr lang="es-CO" sz="1800" dirty="0" smtClean="0">
                <a:solidFill>
                  <a:schemeClr val="bg1">
                    <a:lumMod val="65000"/>
                    <a:lumOff val="35000"/>
                  </a:schemeClr>
                </a:solidFill>
                <a:latin typeface="Arial" pitchFamily="34" charset="0"/>
                <a:cs typeface="Arial" pitchFamily="34" charset="0"/>
              </a:rPr>
              <a:t>JUAN GUILLERMO QUINTERO GIRALDO</a:t>
            </a:r>
          </a:p>
          <a:p>
            <a:pPr algn="just"/>
            <a:endParaRPr lang="es-CO" sz="1800" dirty="0" smtClean="0">
              <a:solidFill>
                <a:schemeClr val="bg1">
                  <a:lumMod val="65000"/>
                  <a:lumOff val="35000"/>
                </a:schemeClr>
              </a:solidFill>
              <a:latin typeface="Arial" pitchFamily="34" charset="0"/>
              <a:cs typeface="Arial" pitchFamily="34" charset="0"/>
            </a:endParaRPr>
          </a:p>
          <a:p>
            <a:pPr algn="ctr"/>
            <a:r>
              <a:rPr lang="es-CO" sz="1800" dirty="0" smtClean="0">
                <a:solidFill>
                  <a:srgbClr val="FF0000"/>
                </a:solidFill>
                <a:latin typeface="Castellar" pitchFamily="18" charset="0"/>
                <a:cs typeface="Arial" pitchFamily="34" charset="0"/>
              </a:rPr>
              <a:t>GRADO:</a:t>
            </a:r>
          </a:p>
          <a:p>
            <a:pPr algn="ctr"/>
            <a:r>
              <a:rPr lang="es-CO" sz="1800" dirty="0" smtClean="0">
                <a:solidFill>
                  <a:schemeClr val="bg1">
                    <a:lumMod val="65000"/>
                    <a:lumOff val="35000"/>
                  </a:schemeClr>
                </a:solidFill>
                <a:latin typeface="Arial" pitchFamily="34" charset="0"/>
                <a:cs typeface="Arial" pitchFamily="34" charset="0"/>
              </a:rPr>
              <a:t>10°2</a:t>
            </a:r>
          </a:p>
          <a:p>
            <a:pPr algn="ctr"/>
            <a:endParaRPr lang="es-CO" sz="1800" dirty="0" smtClean="0">
              <a:solidFill>
                <a:schemeClr val="bg1">
                  <a:lumMod val="65000"/>
                  <a:lumOff val="35000"/>
                </a:schemeClr>
              </a:solidFill>
              <a:latin typeface="Arial" pitchFamily="34" charset="0"/>
              <a:cs typeface="Arial" pitchFamily="34" charset="0"/>
            </a:endParaRPr>
          </a:p>
          <a:p>
            <a:pPr algn="ctr"/>
            <a:r>
              <a:rPr lang="es-CO" sz="1800" dirty="0" smtClean="0">
                <a:solidFill>
                  <a:schemeClr val="accent3">
                    <a:lumMod val="75000"/>
                  </a:schemeClr>
                </a:solidFill>
                <a:latin typeface="Castellar" pitchFamily="18" charset="0"/>
                <a:cs typeface="Arial" pitchFamily="34" charset="0"/>
              </a:rPr>
              <a:t>CURSO:</a:t>
            </a:r>
          </a:p>
          <a:p>
            <a:pPr algn="ctr"/>
            <a:r>
              <a:rPr lang="es-CO" sz="1800" dirty="0" smtClean="0">
                <a:solidFill>
                  <a:schemeClr val="bg1">
                    <a:lumMod val="65000"/>
                    <a:lumOff val="35000"/>
                  </a:schemeClr>
                </a:solidFill>
                <a:latin typeface="Arial" pitchFamily="34" charset="0"/>
                <a:cs typeface="Arial" pitchFamily="34" charset="0"/>
              </a:rPr>
              <a:t>MEDIA TECNICA SISTEMAS</a:t>
            </a:r>
          </a:p>
          <a:p>
            <a:pPr algn="just"/>
            <a:endParaRPr lang="es-CO" dirty="0">
              <a:solidFill>
                <a:schemeClr val="bg1">
                  <a:lumMod val="65000"/>
                  <a:lumOff val="35000"/>
                </a:schemeClr>
              </a:solidFill>
            </a:endParaRPr>
          </a:p>
        </p:txBody>
      </p:sp>
    </p:spTree>
  </p:cSld>
  <p:clrMapOvr>
    <a:masterClrMapping/>
  </p:clrMapOvr>
  <p:transition spd="slow" advTm="5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0" scaled="1"/>
          <a:tileRect/>
        </a:gradFill>
        <a:effectLst/>
      </p:bgPr>
    </p:bg>
    <p:spTree>
      <p:nvGrpSpPr>
        <p:cNvPr id="1" name=""/>
        <p:cNvGrpSpPr/>
        <p:nvPr/>
      </p:nvGrpSpPr>
      <p:grpSpPr>
        <a:xfrm>
          <a:off x="0" y="0"/>
          <a:ext cx="0" cy="0"/>
          <a:chOff x="0" y="0"/>
          <a:chExt cx="0" cy="0"/>
        </a:xfrm>
      </p:grpSpPr>
      <p:sp>
        <p:nvSpPr>
          <p:cNvPr id="4" name="3 Rectángulo"/>
          <p:cNvSpPr/>
          <p:nvPr/>
        </p:nvSpPr>
        <p:spPr>
          <a:xfrm>
            <a:off x="214282" y="1857364"/>
            <a:ext cx="8643998" cy="1200329"/>
          </a:xfrm>
          <a:prstGeom prst="rect">
            <a:avLst/>
          </a:prstGeom>
        </p:spPr>
        <p:txBody>
          <a:bodyPr wrap="square">
            <a:spAutoFit/>
          </a:bodyPr>
          <a:lstStyle/>
          <a:p>
            <a:r>
              <a:rPr lang="es-CO" dirty="0" smtClean="0">
                <a:solidFill>
                  <a:schemeClr val="bg1"/>
                </a:solidFill>
                <a:latin typeface="Arial" pitchFamily="34" charset="0"/>
                <a:cs typeface="Arial" pitchFamily="34" charset="0"/>
              </a:rPr>
              <a:t>El túnel carpiano es un pasadizo estrecho en la base de la mano que contiene tendones, ligamentos, huesos y el nervio mediano. Está delimitado, en su parte proximal por los huesos : pisiforme, semilunar, piramidal y escafoides y su parte distal por: el trapecio, trapezoide, el grande y el ganchudo.</a:t>
            </a:r>
            <a:endParaRPr lang="es-CO" dirty="0">
              <a:solidFill>
                <a:schemeClr val="bg1"/>
              </a:solidFill>
              <a:latin typeface="Arial" pitchFamily="34" charset="0"/>
              <a:cs typeface="Arial" pitchFamily="34" charset="0"/>
            </a:endParaRPr>
          </a:p>
        </p:txBody>
      </p:sp>
      <p:sp>
        <p:nvSpPr>
          <p:cNvPr id="5" name="4 Título"/>
          <p:cNvSpPr>
            <a:spLocks noGrp="1"/>
          </p:cNvSpPr>
          <p:nvPr>
            <p:ph type="ctrTitle"/>
          </p:nvPr>
        </p:nvSpPr>
        <p:spPr>
          <a:xfrm>
            <a:off x="571472" y="0"/>
            <a:ext cx="8062912" cy="1470025"/>
          </a:xfrm>
          <a:effectLst>
            <a:glow rad="101600">
              <a:schemeClr val="accent2">
                <a:satMod val="175000"/>
                <a:alpha val="40000"/>
              </a:schemeClr>
            </a:glow>
            <a:outerShdw blurRad="152400" dist="317500" dir="5400000" sx="90000" sy="-19000" rotWithShape="0">
              <a:prstClr val="black">
                <a:alpha val="15000"/>
              </a:prstClr>
            </a:outerShdw>
          </a:effectLst>
        </p:spPr>
        <p:txBody>
          <a:bodyPr/>
          <a:lstStyle/>
          <a:p>
            <a:pPr algn="ctr"/>
            <a:r>
              <a:rPr lang="es-CO" dirty="0" smtClean="0">
                <a:latin typeface="Castellar" pitchFamily="18" charset="0"/>
              </a:rPr>
              <a:t>TUNEL CARPIANO</a:t>
            </a:r>
            <a:endParaRPr lang="es-CO" dirty="0">
              <a:latin typeface="Castellar" pitchFamily="18" charset="0"/>
            </a:endParaRPr>
          </a:p>
        </p:txBody>
      </p:sp>
      <p:pic>
        <p:nvPicPr>
          <p:cNvPr id="7" name="6 Imagen" descr="images (4).jpg"/>
          <p:cNvPicPr>
            <a:picLocks noChangeAspect="1"/>
          </p:cNvPicPr>
          <p:nvPr/>
        </p:nvPicPr>
        <p:blipFill>
          <a:blip r:embed="rId2"/>
          <a:stretch>
            <a:fillRect/>
          </a:stretch>
        </p:blipFill>
        <p:spPr>
          <a:xfrm>
            <a:off x="1500166" y="3429000"/>
            <a:ext cx="6072229" cy="2961929"/>
          </a:xfrm>
          <a:prstGeom prst="rect">
            <a:avLst/>
          </a:prstGeom>
        </p:spPr>
      </p:pic>
    </p:spTree>
  </p:cSld>
  <p:clrMapOvr>
    <a:masterClrMapping/>
  </p:clrMapOvr>
  <p:transition spd="slow" advTm="5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3000">
              <a:srgbClr val="FFF200">
                <a:alpha val="64000"/>
              </a:srgbClr>
            </a:gs>
            <a:gs pos="45000">
              <a:srgbClr val="FF7A00"/>
            </a:gs>
            <a:gs pos="70000">
              <a:srgbClr val="FF0300"/>
            </a:gs>
            <a:gs pos="100000">
              <a:srgbClr val="4D0808"/>
            </a:gs>
          </a:gsLst>
          <a:lin ang="13500000" scaled="1"/>
          <a:tileRect/>
        </a:grad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571472" y="0"/>
            <a:ext cx="8062912" cy="1470025"/>
          </a:xfrm>
          <a:noFill/>
        </p:spPr>
        <p:txBody>
          <a:bodyPr>
            <a:normAutofit/>
          </a:bodyPr>
          <a:lstStyle/>
          <a:p>
            <a:pPr algn="ctr"/>
            <a:r>
              <a:rPr lang="es-CO" dirty="0" smtClean="0">
                <a:latin typeface="Castellar" pitchFamily="18" charset="0"/>
              </a:rPr>
              <a:t>CAUSAS</a:t>
            </a:r>
            <a:endParaRPr lang="es-CO" dirty="0">
              <a:latin typeface="Castellar" pitchFamily="18" charset="0"/>
            </a:endParaRPr>
          </a:p>
        </p:txBody>
      </p:sp>
      <p:sp>
        <p:nvSpPr>
          <p:cNvPr id="5" name="4 Subtítulo"/>
          <p:cNvSpPr>
            <a:spLocks noGrp="1"/>
          </p:cNvSpPr>
          <p:nvPr>
            <p:ph type="subTitle" idx="1"/>
          </p:nvPr>
        </p:nvSpPr>
        <p:spPr>
          <a:xfrm>
            <a:off x="571472" y="1714488"/>
            <a:ext cx="8062912" cy="1752600"/>
          </a:xfrm>
        </p:spPr>
        <p:txBody>
          <a:bodyPr>
            <a:noAutofit/>
          </a:bodyPr>
          <a:lstStyle/>
          <a:p>
            <a:pPr algn="just"/>
            <a:r>
              <a:rPr lang="es-CO" sz="2000" dirty="0" smtClean="0">
                <a:solidFill>
                  <a:schemeClr val="bg1"/>
                </a:solidFill>
                <a:latin typeface="Arial" pitchFamily="34" charset="0"/>
                <a:cs typeface="Arial" pitchFamily="34" charset="0"/>
              </a:rPr>
              <a:t>Usualmente la causa Se desconoce. La apresure Sobre el nervio Florerías producirse en Diferentes Formas: hinchazón Del Recubrimiento De Los tendones flexores, ten sinovitis Llamada; La dislocación De articulaciones, las Fracturas y la artritis pueden estrechar El Túnel; y el mantener la muñeca Doblada Durante Mucho Tiempo</a:t>
            </a:r>
            <a:endParaRPr lang="es-CO" sz="2000" dirty="0">
              <a:solidFill>
                <a:schemeClr val="bg1"/>
              </a:solidFill>
              <a:latin typeface="Arial" pitchFamily="34" charset="0"/>
              <a:cs typeface="Arial" pitchFamily="34" charset="0"/>
            </a:endParaRPr>
          </a:p>
        </p:txBody>
      </p:sp>
      <p:pic>
        <p:nvPicPr>
          <p:cNvPr id="7" name="6 Imagen" descr="diagnostico-del-tunel-carpiano.jpg"/>
          <p:cNvPicPr>
            <a:picLocks noChangeAspect="1"/>
          </p:cNvPicPr>
          <p:nvPr/>
        </p:nvPicPr>
        <p:blipFill>
          <a:blip r:embed="rId2"/>
          <a:stretch>
            <a:fillRect/>
          </a:stretch>
        </p:blipFill>
        <p:spPr>
          <a:xfrm>
            <a:off x="1500166" y="3643314"/>
            <a:ext cx="5715040" cy="2739480"/>
          </a:xfrm>
          <a:prstGeom prst="rect">
            <a:avLst/>
          </a:prstGeom>
        </p:spPr>
      </p:pic>
    </p:spTree>
  </p:cSld>
  <p:clrMapOvr>
    <a:masterClrMapping/>
  </p:clrMapOvr>
  <p:transition spd="slow" advTm="5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alpha val="99000"/>
              </a:schemeClr>
            </a:gs>
            <a:gs pos="45000">
              <a:srgbClr val="FF7A00"/>
            </a:gs>
            <a:gs pos="70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0"/>
            <a:ext cx="8062912" cy="1470025"/>
          </a:xfrm>
        </p:spPr>
        <p:txBody>
          <a:bodyPr/>
          <a:lstStyle/>
          <a:p>
            <a:pPr algn="ctr"/>
            <a:r>
              <a:rPr lang="es-CO" dirty="0" smtClean="0">
                <a:latin typeface="Algerian" pitchFamily="82" charset="0"/>
              </a:rPr>
              <a:t>SINTOMAS</a:t>
            </a:r>
            <a:endParaRPr lang="es-CO" dirty="0">
              <a:latin typeface="Algerian" pitchFamily="82" charset="0"/>
            </a:endParaRPr>
          </a:p>
        </p:txBody>
      </p:sp>
      <p:sp>
        <p:nvSpPr>
          <p:cNvPr id="3" name="2 Subtítulo"/>
          <p:cNvSpPr>
            <a:spLocks noGrp="1"/>
          </p:cNvSpPr>
          <p:nvPr>
            <p:ph type="subTitle" idx="1"/>
          </p:nvPr>
        </p:nvSpPr>
        <p:spPr>
          <a:xfrm>
            <a:off x="500034" y="2250280"/>
            <a:ext cx="8103422" cy="3107546"/>
          </a:xfrm>
        </p:spPr>
        <p:txBody>
          <a:bodyPr>
            <a:noAutofit/>
          </a:bodyPr>
          <a:lstStyle/>
          <a:p>
            <a:pPr algn="just"/>
            <a:r>
              <a:rPr lang="es-CO" sz="2000" dirty="0" smtClean="0">
                <a:solidFill>
                  <a:schemeClr val="bg1"/>
                </a:solidFill>
                <a:latin typeface="Arial" pitchFamily="34" charset="0"/>
                <a:cs typeface="Arial" pitchFamily="34" charset="0"/>
              </a:rPr>
              <a:t>Los Síntomas del síndrome del Túnel Carpiano incluyen por lo general, dolor, insensibilidad, hormigueo, o Una Combinación de los Tres Elementos Anteriores. La insensibilidad o el hormigueo en sí Presentan estafa Frecuencia alcalde en Los Dedos pulgar, índice, Medio anular y. Estos Síntomas sí perciben porción Durante general, he aquí la noche, Pero pueden notarse también Durante Las Actividades Cotidianas, de como manejar o leer un Periódico. Los Pacientes pueden Notar A Veces debilitamiento en la mano, torpeza ocasional y Una Tendencia  en dejar  caer Cosas.</a:t>
            </a:r>
            <a:endParaRPr lang="es-CO" sz="2000" dirty="0">
              <a:solidFill>
                <a:schemeClr val="bg1"/>
              </a:solidFill>
              <a:latin typeface="Arial" pitchFamily="34" charset="0"/>
              <a:cs typeface="Arial" pitchFamily="34" charset="0"/>
            </a:endParaRPr>
          </a:p>
        </p:txBody>
      </p:sp>
    </p:spTree>
  </p:cSld>
  <p:clrMapOvr>
    <a:masterClrMapping/>
  </p:clrMapOvr>
  <p:transition spd="slow" advTm="5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428596" y="0"/>
            <a:ext cx="8062912" cy="1470025"/>
          </a:xfrm>
        </p:spPr>
        <p:txBody>
          <a:bodyPr/>
          <a:lstStyle/>
          <a:p>
            <a:pPr algn="ctr"/>
            <a:r>
              <a:rPr lang="es-CO" dirty="0" smtClean="0"/>
              <a:t>TRATAMIENTO</a:t>
            </a:r>
            <a:endParaRPr lang="es-CO" dirty="0"/>
          </a:p>
        </p:txBody>
      </p:sp>
      <p:sp>
        <p:nvSpPr>
          <p:cNvPr id="5" name="4 Subtítulo"/>
          <p:cNvSpPr>
            <a:spLocks noGrp="1"/>
          </p:cNvSpPr>
          <p:nvPr>
            <p:ph type="subTitle" idx="1"/>
          </p:nvPr>
        </p:nvSpPr>
        <p:spPr>
          <a:xfrm>
            <a:off x="571472" y="2000240"/>
            <a:ext cx="8062912" cy="2786082"/>
          </a:xfrm>
        </p:spPr>
        <p:txBody>
          <a:bodyPr>
            <a:noAutofit/>
          </a:bodyPr>
          <a:lstStyle/>
          <a:p>
            <a:pPr algn="just"/>
            <a:r>
              <a:rPr lang="es-CO" sz="2000" dirty="0" smtClean="0">
                <a:solidFill>
                  <a:schemeClr val="bg1"/>
                </a:solidFill>
                <a:latin typeface="Arial" pitchFamily="34" charset="0"/>
                <a:cs typeface="Arial" pitchFamily="34" charset="0"/>
              </a:rPr>
              <a:t>A menudo pueden recurrir a la Cirugía. La identificación y Tratamiento De afecciones Médicas, el Cambio de los patrones del uso de las Manos, o mantener la muñeca en cabestrillo en posición recta pueden Ayudar a Reducir la apresure Sobre el nervio. El uso de férulas en la muñeca Durante la noche, Florerías, pueden aliviar los Síntomas Que interfieren esta el sueño. Una Inyección de Esteroides Dentro del Túnel Carpiano Florerías, puede aliviar los Síntomas al Reducir la hinchazón Que Rodea al nervio</a:t>
            </a:r>
            <a:r>
              <a:rPr lang="es-CO" sz="2000" dirty="0" smtClean="0"/>
              <a:t>.</a:t>
            </a:r>
            <a:endParaRPr lang="es-CO" sz="2000" dirty="0"/>
          </a:p>
        </p:txBody>
      </p:sp>
      <p:pic>
        <p:nvPicPr>
          <p:cNvPr id="6" name="5 Imagen" descr="images (2).jpg"/>
          <p:cNvPicPr>
            <a:picLocks noChangeAspect="1"/>
          </p:cNvPicPr>
          <p:nvPr/>
        </p:nvPicPr>
        <p:blipFill>
          <a:blip r:embed="rId2"/>
          <a:stretch>
            <a:fillRect/>
          </a:stretch>
        </p:blipFill>
        <p:spPr>
          <a:xfrm>
            <a:off x="2071670" y="4643446"/>
            <a:ext cx="4786346" cy="1924050"/>
          </a:xfrm>
          <a:prstGeom prst="rect">
            <a:avLst/>
          </a:prstGeom>
        </p:spPr>
      </p:pic>
    </p:spTree>
  </p:cSld>
  <p:clrMapOvr>
    <a:masterClrMapping/>
  </p:clrMapOvr>
  <p:transition spd="slow" advTm="5000">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2700000" scaled="1"/>
          <a:tileRect/>
        </a:gradFill>
        <a:effectLst/>
      </p:bgPr>
    </p:bg>
    <p:spTree>
      <p:nvGrpSpPr>
        <p:cNvPr id="1" name=""/>
        <p:cNvGrpSpPr/>
        <p:nvPr/>
      </p:nvGrpSpPr>
      <p:grpSpPr>
        <a:xfrm>
          <a:off x="0" y="0"/>
          <a:ext cx="0" cy="0"/>
          <a:chOff x="0" y="0"/>
          <a:chExt cx="0" cy="0"/>
        </a:xfrm>
      </p:grpSpPr>
      <p:pic>
        <p:nvPicPr>
          <p:cNvPr id="4" name="3 Imagen" descr="tunel-carpiano_0.jpg"/>
          <p:cNvPicPr>
            <a:picLocks noChangeAspect="1"/>
          </p:cNvPicPr>
          <p:nvPr/>
        </p:nvPicPr>
        <p:blipFill>
          <a:blip r:embed="rId2"/>
          <a:stretch>
            <a:fillRect/>
          </a:stretch>
        </p:blipFill>
        <p:spPr>
          <a:xfrm>
            <a:off x="714348" y="285728"/>
            <a:ext cx="2817273" cy="2000264"/>
          </a:xfrm>
          <a:prstGeom prst="rect">
            <a:avLst/>
          </a:prstGeom>
        </p:spPr>
      </p:pic>
      <p:pic>
        <p:nvPicPr>
          <p:cNvPr id="5" name="4 Imagen" descr="carpiano mouse.jpg"/>
          <p:cNvPicPr>
            <a:picLocks noChangeAspect="1"/>
          </p:cNvPicPr>
          <p:nvPr/>
        </p:nvPicPr>
        <p:blipFill>
          <a:blip r:embed="rId3"/>
          <a:stretch>
            <a:fillRect/>
          </a:stretch>
        </p:blipFill>
        <p:spPr>
          <a:xfrm>
            <a:off x="4500562" y="214290"/>
            <a:ext cx="2867717" cy="2007402"/>
          </a:xfrm>
          <a:prstGeom prst="rect">
            <a:avLst/>
          </a:prstGeom>
        </p:spPr>
      </p:pic>
      <p:pic>
        <p:nvPicPr>
          <p:cNvPr id="6" name="5 Imagen" descr="Causas-del-sindrome-de-tunel-carpiano-bilateral-mujer.jpg"/>
          <p:cNvPicPr>
            <a:picLocks noChangeAspect="1"/>
          </p:cNvPicPr>
          <p:nvPr/>
        </p:nvPicPr>
        <p:blipFill>
          <a:blip r:embed="rId4"/>
          <a:stretch>
            <a:fillRect/>
          </a:stretch>
        </p:blipFill>
        <p:spPr>
          <a:xfrm>
            <a:off x="714348" y="2428868"/>
            <a:ext cx="2964677" cy="1976451"/>
          </a:xfrm>
          <a:prstGeom prst="rect">
            <a:avLst/>
          </a:prstGeom>
        </p:spPr>
      </p:pic>
      <p:pic>
        <p:nvPicPr>
          <p:cNvPr id="7" name="6 Imagen" descr="cirugia-del-tunel-carpiano.jpg"/>
          <p:cNvPicPr>
            <a:picLocks noChangeAspect="1"/>
          </p:cNvPicPr>
          <p:nvPr/>
        </p:nvPicPr>
        <p:blipFill>
          <a:blip r:embed="rId5"/>
          <a:stretch>
            <a:fillRect/>
          </a:stretch>
        </p:blipFill>
        <p:spPr>
          <a:xfrm>
            <a:off x="4500562" y="2357430"/>
            <a:ext cx="3086122" cy="1928826"/>
          </a:xfrm>
          <a:prstGeom prst="rect">
            <a:avLst/>
          </a:prstGeom>
        </p:spPr>
      </p:pic>
      <p:pic>
        <p:nvPicPr>
          <p:cNvPr id="8" name="7 Imagen" descr="tunel-carpiano-ferula.jpg"/>
          <p:cNvPicPr>
            <a:picLocks noChangeAspect="1"/>
          </p:cNvPicPr>
          <p:nvPr/>
        </p:nvPicPr>
        <p:blipFill>
          <a:blip r:embed="rId6"/>
          <a:stretch>
            <a:fillRect/>
          </a:stretch>
        </p:blipFill>
        <p:spPr>
          <a:xfrm>
            <a:off x="2857488" y="4500522"/>
            <a:ext cx="2472114" cy="2169407"/>
          </a:xfrm>
          <a:prstGeom prst="rect">
            <a:avLst/>
          </a:prstGeom>
        </p:spPr>
      </p:pic>
      <p:cxnSp>
        <p:nvCxnSpPr>
          <p:cNvPr id="10" name="9 Conector recto de flecha"/>
          <p:cNvCxnSpPr/>
          <p:nvPr/>
        </p:nvCxnSpPr>
        <p:spPr>
          <a:xfrm>
            <a:off x="3643306" y="1285860"/>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3786182" y="335756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1071538" y="4500570"/>
            <a:ext cx="1500198" cy="1143008"/>
          </a:xfrm>
          <a:prstGeom prst="straightConnector1">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rot="10800000" flipV="1">
            <a:off x="5500694" y="4429132"/>
            <a:ext cx="1571636" cy="1428760"/>
          </a:xfrm>
          <a:prstGeom prst="straightConnector1">
            <a:avLst/>
          </a:prstGeom>
          <a:ln>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Tm="5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VIDEO</a:t>
            </a:r>
            <a:endParaRPr lang="es-CO" dirty="0"/>
          </a:p>
        </p:txBody>
      </p:sp>
      <p:sp>
        <p:nvSpPr>
          <p:cNvPr id="3" name="2 Marcador de texto"/>
          <p:cNvSpPr>
            <a:spLocks noGrp="1"/>
          </p:cNvSpPr>
          <p:nvPr>
            <p:ph type="body" idx="1"/>
          </p:nvPr>
        </p:nvSpPr>
        <p:spPr/>
        <p:txBody>
          <a:bodyPr/>
          <a:lstStyle/>
          <a:p>
            <a:r>
              <a:rPr lang="es-CO"/>
              <a:t>http://www.youtube.com/watch?v=X-piFTjTI_4</a:t>
            </a:r>
            <a:endParaRPr lang="es-CO" dirty="0"/>
          </a:p>
        </p:txBody>
      </p:sp>
    </p:spTree>
    <p:extLst>
      <p:ext uri="{BB962C8B-B14F-4D97-AF65-F5344CB8AC3E}">
        <p14:creationId xmlns:p14="http://schemas.microsoft.com/office/powerpoint/2010/main" val="3605386466"/>
      </p:ext>
    </p:extLst>
  </p:cSld>
  <p:clrMapOvr>
    <a:masterClrMapping/>
  </p:clrMapOvr>
  <p:transition spd="slow" advTm="5000">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334</Words>
  <Application>Microsoft Office PowerPoint</Application>
  <PresentationFormat>Presentación en pantalla (4:3)</PresentationFormat>
  <Paragraphs>20</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Brío</vt:lpstr>
      <vt:lpstr>TUNEL CARPIANO</vt:lpstr>
      <vt:lpstr>TUNEL CARPIANO</vt:lpstr>
      <vt:lpstr>CAUSAS</vt:lpstr>
      <vt:lpstr>SINTOMAS</vt:lpstr>
      <vt:lpstr>TRATAMIENTO</vt:lpstr>
      <vt:lpstr>Presentación de PowerPoint</vt:lpstr>
      <vt:lpstr>VIDEO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JULI</dc:creator>
  <cp:lastModifiedBy>IE ALFREDO COCK ARANGO</cp:lastModifiedBy>
  <cp:revision>10</cp:revision>
  <dcterms:created xsi:type="dcterms:W3CDTF">2014-04-25T04:32:30Z</dcterms:created>
  <dcterms:modified xsi:type="dcterms:W3CDTF">2014-04-25T15:21:44Z</dcterms:modified>
</cp:coreProperties>
</file>